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3" r:id="rId3"/>
    <p:sldId id="275" r:id="rId4"/>
    <p:sldId id="276" r:id="rId5"/>
    <p:sldId id="271" r:id="rId6"/>
    <p:sldId id="274" r:id="rId7"/>
    <p:sldId id="261" r:id="rId8"/>
    <p:sldId id="262" r:id="rId9"/>
    <p:sldId id="279" r:id="rId10"/>
    <p:sldId id="263" r:id="rId11"/>
    <p:sldId id="277" r:id="rId12"/>
    <p:sldId id="264" r:id="rId13"/>
    <p:sldId id="272" r:id="rId14"/>
    <p:sldId id="278" r:id="rId15"/>
    <p:sldId id="280" r:id="rId16"/>
    <p:sldId id="268" r:id="rId17"/>
    <p:sldId id="258" r:id="rId18"/>
    <p:sldId id="265" r:id="rId19"/>
    <p:sldId id="282" r:id="rId20"/>
    <p:sldId id="283" r:id="rId21"/>
    <p:sldId id="266" r:id="rId22"/>
    <p:sldId id="267" r:id="rId23"/>
    <p:sldId id="259" r:id="rId24"/>
    <p:sldId id="260" r:id="rId25"/>
    <p:sldId id="270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1" autoAdjust="0"/>
  </p:normalViewPr>
  <p:slideViewPr>
    <p:cSldViewPr>
      <p:cViewPr varScale="1">
        <p:scale>
          <a:sx n="65" d="100"/>
          <a:sy n="65" d="100"/>
        </p:scale>
        <p:origin x="153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008410D-95A0-FD45-CB2A-3756DEA430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414CF6B-F646-2C15-3519-0E2D5BE36E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40A0F91E-F862-D947-1290-1E8D701599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161D442D-313D-B63B-D94D-F672A4B0483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C0FA71-5470-41C3-B666-23ABAC51FB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DD15786-6B24-6239-79CE-F3F87BA354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53274B2-D372-2730-0863-92DE71D3CC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A54ECAE-B8EA-BCB5-B203-819769FDCE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8C4F9882-5CF9-1E8A-E922-3B0A88979F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D9497D56-3486-17CF-CC4D-E31BF5CAE04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7151D1AD-01D4-8D98-392C-AA855308A9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F8FC7B-FF35-4AEA-BA24-210CD9D06F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5516A64E-81D5-EB58-AC11-A16CCA35C7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7A158CE-BCB0-4D30-BC23-556CB2BCB15A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02D6BB9-8B5C-CA95-7449-2005DE2D92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FAB8309-0B6A-8CEB-54CF-C0003BF7C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1C1F5EBA-4F77-0530-51B8-C31586AA0B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07BC8BE-9854-4497-889E-E4EC4D675B82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DC0D619-A2C4-22C4-B6CC-BBB84BEEC5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745AC3F-A4FE-1149-7E24-0D93D9F87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43DDEFB-F53A-0C7D-8227-CB12A3D49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8FB9B58-C2B1-4E4F-9C69-9EE7431F1965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E2F6C7D-481B-8A7B-781D-F847061B8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EADDD93-537F-A5EF-2646-DF38CE4E1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F97F687-D06D-FC4E-31B1-1E53BEC6FB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838A47-7E5A-4AA8-9143-D8A56BFD7ED7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AE17E0C-1D1D-3BEA-BF1A-9C7D7CCFA1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D4A124B-B7B4-91C5-4ED8-DE5A86A13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F97F687-D06D-FC4E-31B1-1E53BEC6FB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838A47-7E5A-4AA8-9143-D8A56BFD7ED7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AE17E0C-1D1D-3BEA-BF1A-9C7D7CCFA1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D4A124B-B7B4-91C5-4ED8-DE5A86A13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712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BECE3F4B-8F00-FA55-F44C-BE4B901813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80786F7-124F-4B68-AC05-66DACBCC8FF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FB0C233-3D71-B6C7-8573-C23ECDC734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FD4DABC6-9AC7-7093-68A3-A6D750461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39C77F36-75BD-A4D5-700C-906934083A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6921C0C-D413-4C47-B342-A8C2FFD5CB3A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BD6C0833-EB40-060B-69AA-32B067080F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E2F1C7E-9CD1-3882-1738-7EB9E3CE5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B54E69A9-2B89-8878-250B-9A5158D843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344B4ED-A50A-4595-AE94-53B164FAD17F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EDA6A93B-3CB3-FD36-4D78-23D6C3CB90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6171355-C156-6F13-289B-46A6D1002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81BB33E2-D365-3F47-4D17-2C000FB99E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3F3DA7-4A59-44BC-9B15-43B3CF7E93AC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A3E6882-5473-FD4A-93D8-4251C7A69A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1E1DBA3-07F8-CC20-D679-FFD07FEA3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D75041E8-1AD1-AD3D-40EC-392911633E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45FCF92-AA8E-4CB3-AE54-3342192C2D10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1D12A0F-D3A2-AA0E-6F32-CDD3BE7408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DEADF05-B39C-7FAD-2033-6E31479B9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7D49C0C-C3E7-44FE-3ABD-9393D4548D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2D5C5D0-399A-4964-9D38-C947D74E562B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45A4686-A19C-3FFD-B5AB-EE8C13E9E1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C7192A1-FC16-56E5-DD85-991A302C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F3769BF-CFE3-81EC-941F-11EB330D0C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8750F51-5411-4FBE-B7AB-837168A46C5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0C64E53-2EE0-A609-35D2-47FDE67905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0F4DC7EC-BB5B-4A50-9379-EC00B64C0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95D396A8-0DFD-56A6-3679-CC5B808F5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7DA18D4-F12C-4B36-9B86-502125BA1902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B9C675A-672D-989E-48B5-EB336D9F99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8675FF9-0776-DFBB-150F-38E853725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63D3EDCE-01F7-B590-8F62-2D20AE45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3205BC0-BB2E-4DB7-A4F3-E6865CF404D6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4133842-07EF-2792-17E8-C5C21823EA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8CBA362-DE5D-894E-E025-CB82452C3C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E8AF604-DAC9-CF2C-D79E-7CC6CBE4F5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C509205-9B71-4422-99C3-A7DEB9FDE43B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C571EA7-74A2-A891-20B7-2CDD6AAAE7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A3CAFF7-40D4-6E40-EBB4-A8262BE7B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8A8DB41-CAFB-EE6D-9C73-E06D9E6943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782689E-3073-4286-9C18-95DAE6ED00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45BAF1F-1BE3-6FC9-3716-AC37486275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BD9A416-475F-E952-B08A-2A941BF31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86C805D-4878-E3F3-27D2-5B907D4284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3305229-FE69-4F3E-A8DF-AE5AF78F1F92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B06D1AF-CE8F-2232-D9EA-04687CB14B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5940B4F-0A48-1CCD-7810-FFFCB0591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4A30E53A-C460-FF0F-C0EA-60140E8E6C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DF5171B-1959-40A7-8327-87B240646828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A410E2D-889A-9613-E8AE-CAF77637AC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E72AE818-BBCD-41E2-D034-3577691EB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E570E64-28D3-2A87-2B9C-40567B38F03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38983629-DBF7-66F3-6159-C2A0388DC0D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6935192F-0572-699D-EC86-8987DB207AF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2D843EC1-8AD6-90E2-0EC8-644F7C280A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6" name="Rectangle 6">
                <a:extLst>
                  <a:ext uri="{FF2B5EF4-FFF2-40B4-BE49-F238E27FC236}">
                    <a16:creationId xmlns:a16="http://schemas.microsoft.com/office/drawing/2014/main" id="{9D38513C-7C21-D23A-E3A8-3C27EE9D447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Rectangle 7">
                <a:extLst>
                  <a:ext uri="{FF2B5EF4-FFF2-40B4-BE49-F238E27FC236}">
                    <a16:creationId xmlns:a16="http://schemas.microsoft.com/office/drawing/2014/main" id="{6FC056F6-80DA-9D7F-C866-E364166EA9F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Rectangle 8">
                <a:extLst>
                  <a:ext uri="{FF2B5EF4-FFF2-40B4-BE49-F238E27FC236}">
                    <a16:creationId xmlns:a16="http://schemas.microsoft.com/office/drawing/2014/main" id="{FE6A00EF-2496-C6B0-B1FC-9B3B69884BE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9">
                <a:extLst>
                  <a:ext uri="{FF2B5EF4-FFF2-40B4-BE49-F238E27FC236}">
                    <a16:creationId xmlns:a16="http://schemas.microsoft.com/office/drawing/2014/main" id="{ADB94EDB-B0D3-E371-061B-2146602CEAB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10">
                <a:extLst>
                  <a:ext uri="{FF2B5EF4-FFF2-40B4-BE49-F238E27FC236}">
                    <a16:creationId xmlns:a16="http://schemas.microsoft.com/office/drawing/2014/main" id="{E97F8B46-ECD1-5B9C-95D7-623DABF2D45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11">
                <a:extLst>
                  <a:ext uri="{FF2B5EF4-FFF2-40B4-BE49-F238E27FC236}">
                    <a16:creationId xmlns:a16="http://schemas.microsoft.com/office/drawing/2014/main" id="{76CB5F60-1C87-3217-5BE2-A12B4F57ACD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id="{EABCFD4D-D2CC-0772-2F98-9C77CC4F8AC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3">
                <a:extLst>
                  <a:ext uri="{FF2B5EF4-FFF2-40B4-BE49-F238E27FC236}">
                    <a16:creationId xmlns:a16="http://schemas.microsoft.com/office/drawing/2014/main" id="{03EE2422-33C9-40E6-8F6A-4D48FFF556F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4">
                <a:extLst>
                  <a:ext uri="{FF2B5EF4-FFF2-40B4-BE49-F238E27FC236}">
                    <a16:creationId xmlns:a16="http://schemas.microsoft.com/office/drawing/2014/main" id="{F2A04306-17B5-33CF-33D5-713B5C26E44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5">
                <a:extLst>
                  <a:ext uri="{FF2B5EF4-FFF2-40B4-BE49-F238E27FC236}">
                    <a16:creationId xmlns:a16="http://schemas.microsoft.com/office/drawing/2014/main" id="{EEE8560E-4696-ED2F-2598-48DDCDFB5CA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190F6589-A81A-9376-923B-9814226EA9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2D11CCF8-6296-0465-1564-EEF3167528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8E8F57AB-A3FA-B9DF-62D5-10B96CE5D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FD8E4-7EDD-473F-9F51-349DCD9606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40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17B341-BA40-6DF9-8738-4DCFD42A69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CAF6BAA-E307-B5B3-B851-F493E64D11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45A9-69DB-4910-8D71-BCA6E4DC91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961D708-8F58-2256-E585-C382FA1676F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31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9675A9-812B-EAA0-B3D9-3DA69E86FA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FF33159-9208-D70E-2CF0-62666411CA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B379B-C4D1-44C2-BDA0-AFB55040A6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A70E5A2A-F70F-5C6B-CC5F-63838E9D59A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45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8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95036" y="1373841"/>
            <a:ext cx="1910195" cy="3783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71" b="0" i="0">
                <a:solidFill>
                  <a:srgbClr val="008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252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A1DBFD5-156C-80A9-05BA-4AD33B956D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52687B6-128F-76A1-124F-3EC71F47EF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25327-862F-4CA8-8592-2AD5A69210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BCFFF89-8093-C71C-F06D-5A81127D673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140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EF4F294-BD1B-1456-96C1-A7DBC5961B3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EF5842-2E34-9845-D011-8D57A87EE47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8086D-254C-47F2-B72F-7501EC2C51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67B7AB28-E378-691D-16FC-D2944AB8F93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45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E1E842D-D8E5-86C6-01EF-53F875FBA2A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DC23876-7885-A9F1-BB63-02651E0313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DE902-50F5-455E-B65E-CEACEA63AE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9220955-5A81-CBAC-33B8-D8AE111A067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64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44DE606-72A6-BAA8-7CD8-2FB27B593CE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0552990-1C17-77F5-ADF4-5F50CD4E51A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F13-A54C-491A-BAE0-381101FE58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109E0320-62A2-DF00-241B-D61C00776CD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50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B1E0D7-9BDB-A63E-8FB0-FD1B9A46711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C63F11-E410-1593-E748-8471A85917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7D959-09F0-4EA9-A716-6144124D84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CEBEEA6E-BFB5-12C2-06FD-0FBB872E40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47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59B3AD9-01EA-A89D-794C-F8040D64711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AF0477A-5A7B-13B4-5459-0E61AA51A1E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27152-6186-4359-9DB8-77F6BECBF5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9F92EC9-4B97-91B9-ED53-C1AB14B08F8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66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B2A2F0F-DAFF-9310-FD62-BA1DE166B8C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71FE9C8-9E3A-F79E-1E0E-D73F9E0F1A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B823B-B48B-4E14-8931-0C77B8013D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46B2FDD9-F6C7-BEB6-619E-2785496D033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75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6C323B-9CBC-26A1-A37A-B26B62D53E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009AC-BEDB-697E-4725-09646E2210F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8339C-5511-4BA7-A76C-C49E6734C2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A8F8823C-A0E6-B659-704D-62784E90F34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36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36572074-04E6-4EE4-813C-698BD66421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34492A6-3388-B402-2794-B3F9DEA7F7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8B1C387B-8FF5-43B5-B25B-FBA4D6728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60F233CC-FBA8-F4E7-A129-5A7A0DF04FD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0BB8D7F1-B42C-2B1C-280D-F98A90A0A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33291D7B-532D-FA57-CE91-AB084F0AE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E6B1BC78-F24F-52F2-842D-73B31825A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F4D0912B-E0B0-213B-DC15-7EE0EB7A2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D56008B4-F307-BA5D-66DB-1E16C055C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7371EACD-BE80-5814-415D-4DA781C62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177563F1-1D41-8DEB-BA3F-302FB2426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43FB1546-E31F-3E4D-A739-A42380892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24E9A128-2B26-6C15-E696-EC1AE404E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6ACF6661-EB50-3094-C837-4399C7968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1EF90ED4-A812-0B19-AB96-1DCBD1416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60DFDA3F-7479-E6B1-2A75-76A723D86F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F11951E-4DFE-B9B7-7406-444F655C20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2063750"/>
            <a:ext cx="6019800" cy="1714500"/>
          </a:xfrm>
        </p:spPr>
        <p:txBody>
          <a:bodyPr/>
          <a:lstStyle/>
          <a:p>
            <a:pPr eaLnBrk="1" hangingPunct="1"/>
            <a:r>
              <a:rPr lang="en-US" altLang="en-US"/>
              <a:t>The Nature of Science and The Scientific Method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583E048-E778-8A75-DB94-56F5B3E76F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B7897F0-6414-282D-2D3E-6200A608C2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Step 2: Form A Hypothesis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D2CAFBF-E026-BF97-FD6A-E5BC78FF1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Based on your observation a </a:t>
            </a:r>
            <a:r>
              <a:rPr lang="en-US" altLang="en-US" sz="2800" b="1" u="sng"/>
              <a:t>Hypothesis</a:t>
            </a:r>
            <a:r>
              <a:rPr lang="en-US" altLang="en-US" sz="2800"/>
              <a:t> is formed that tries to explain your observation or answer your question</a:t>
            </a:r>
          </a:p>
          <a:p>
            <a:pPr lvl="1" eaLnBrk="1" hangingPunct="1"/>
            <a:r>
              <a:rPr lang="en-US" altLang="en-US" b="1"/>
              <a:t>A hypothesis tries to predict or determine the outcome of your experiment even before the experiment is done</a:t>
            </a:r>
          </a:p>
          <a:p>
            <a:pPr lvl="2" eaLnBrk="1" hangingPunct="1"/>
            <a:r>
              <a:rPr lang="en-US" altLang="en-US" sz="2800"/>
              <a:t>Predictions usually stated in an </a:t>
            </a:r>
            <a:r>
              <a:rPr lang="en-US" altLang="en-US" sz="2800" b="1" u="sng"/>
              <a:t>“if ….. Then”</a:t>
            </a:r>
            <a:r>
              <a:rPr lang="en-US" altLang="en-US" sz="2800"/>
              <a:t> statement.  Ex:  If I drop a rock then it will fall down toward the ground</a:t>
            </a:r>
          </a:p>
          <a:p>
            <a:pPr eaLnBrk="1" hangingPunct="1"/>
            <a:r>
              <a:rPr lang="en-US" altLang="en-US" sz="2800"/>
              <a:t>HYPOTHESIS MUST BE TESTABLE!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23FE4EA-1051-986A-1828-AD973E0E8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/>
            <a:r>
              <a:rPr lang="en-CA" altLang="en-US" dirty="0">
                <a:solidFill>
                  <a:srgbClr val="FFFF00"/>
                </a:solidFill>
              </a:rPr>
              <a:t>Step 2: Form a Hypothesis Example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49E2023-F130-6E32-DB69-22D1B23E9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5257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CA" altLang="en-US" dirty="0"/>
              <a:t>Based on an experiment designed to test a hypothesis</a:t>
            </a:r>
          </a:p>
          <a:p>
            <a:pPr marL="0" indent="0" algn="ctr" eaLnBrk="1" hangingPunct="1">
              <a:buNone/>
            </a:pPr>
            <a:endParaRPr lang="en-CA" altLang="en-US" sz="1600" dirty="0"/>
          </a:p>
          <a:p>
            <a:pPr algn="ctr" eaLnBrk="1" hangingPunct="1">
              <a:buFontTx/>
              <a:buNone/>
            </a:pPr>
            <a:r>
              <a:rPr lang="en-CA" altLang="en-US" b="1" dirty="0"/>
              <a:t>If/then statements hypothesis example</a:t>
            </a:r>
            <a:r>
              <a:rPr lang="en-CA" altLang="en-US" dirty="0"/>
              <a:t>:</a:t>
            </a:r>
          </a:p>
          <a:p>
            <a:pPr lvl="1" algn="ctr" eaLnBrk="1" hangingPunct="1">
              <a:buFontTx/>
              <a:buNone/>
            </a:pPr>
            <a:r>
              <a:rPr lang="en-CA" altLang="en-US" dirty="0"/>
              <a:t>“If the hypothesis is true, then the results of the experiment will be …”</a:t>
            </a:r>
          </a:p>
          <a:p>
            <a:pPr lvl="1" algn="ctr" eaLnBrk="1" hangingPunct="1">
              <a:buFontTx/>
              <a:buNone/>
            </a:pPr>
            <a:endParaRPr lang="en-CA" altLang="en-US" sz="1600" dirty="0"/>
          </a:p>
          <a:p>
            <a:pPr lvl="1" algn="ctr" eaLnBrk="1" hangingPunct="1">
              <a:buFontTx/>
              <a:buNone/>
            </a:pPr>
            <a:r>
              <a:rPr lang="en-CA" altLang="en-US" dirty="0"/>
              <a:t>e.g. If exposure to fertilizer increases reproduction of bean plants, then the number of pods per plant should increase in plants exposed to fertilizer compared with control plants.</a:t>
            </a:r>
          </a:p>
        </p:txBody>
      </p:sp>
    </p:spTree>
    <p:extLst>
      <p:ext uri="{BB962C8B-B14F-4D97-AF65-F5344CB8AC3E}">
        <p14:creationId xmlns:p14="http://schemas.microsoft.com/office/powerpoint/2010/main" val="1068725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DFB3541-1DB0-2F4F-62E7-1BB624397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Step 3: Test the Hypothesis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CBA1B43-FE61-1779-F786-77EB3FC44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Controlled Experiments are used to test a hypothesis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333333"/>
                </a:solidFill>
              </a:rPr>
              <a:t>A </a:t>
            </a:r>
            <a:r>
              <a:rPr lang="en-US" altLang="en-US" sz="2400" b="1" u="sng">
                <a:solidFill>
                  <a:srgbClr val="333333"/>
                </a:solidFill>
              </a:rPr>
              <a:t>controlled experiment </a:t>
            </a:r>
            <a:r>
              <a:rPr lang="en-US" altLang="en-US" sz="2400">
                <a:solidFill>
                  <a:srgbClr val="333333"/>
                </a:solidFill>
              </a:rPr>
              <a:t>is an experiment that tests only one factor at a time by only I.V. changed.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333333"/>
                </a:solidFill>
              </a:rPr>
              <a:t>a </a:t>
            </a:r>
            <a:r>
              <a:rPr lang="en-US" altLang="en-US" sz="2400" b="1" u="sng">
                <a:solidFill>
                  <a:srgbClr val="333333"/>
                </a:solidFill>
              </a:rPr>
              <a:t>control group </a:t>
            </a:r>
            <a:r>
              <a:rPr lang="en-US" altLang="en-US" sz="2400">
                <a:solidFill>
                  <a:srgbClr val="333333"/>
                </a:solidFill>
              </a:rPr>
              <a:t>is compared with an </a:t>
            </a:r>
            <a:r>
              <a:rPr lang="en-US" altLang="en-US" sz="2400" b="1" u="sng">
                <a:solidFill>
                  <a:srgbClr val="333333"/>
                </a:solidFill>
              </a:rPr>
              <a:t>experimental group</a:t>
            </a:r>
            <a:r>
              <a:rPr lang="en-US" altLang="en-US" sz="2400">
                <a:solidFill>
                  <a:srgbClr val="333333"/>
                </a:solidFill>
              </a:rPr>
              <a:t>.  Variables are not changed in the Control Group.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333333"/>
                </a:solidFill>
              </a:rPr>
              <a:t>Control groups allows you to see if a change in a variable creates an observed outcome by comparing the control group with the exp group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333333"/>
                </a:solidFill>
              </a:rPr>
              <a:t>A </a:t>
            </a:r>
            <a:r>
              <a:rPr lang="en-US" altLang="en-US" sz="2400" b="1" u="sng">
                <a:solidFill>
                  <a:srgbClr val="333333"/>
                </a:solidFill>
              </a:rPr>
              <a:t>variable</a:t>
            </a:r>
            <a:r>
              <a:rPr lang="en-US" altLang="en-US" sz="2400">
                <a:solidFill>
                  <a:srgbClr val="333333"/>
                </a:solidFill>
              </a:rPr>
              <a:t> is a factor that changes in a controlled experiment.</a:t>
            </a:r>
            <a:r>
              <a:rPr lang="en-US" altLang="en-US" sz="2400">
                <a:solidFill>
                  <a:srgbClr val="333333"/>
                </a:solidFill>
                <a:latin typeface="Verdana" panose="020B0604030504040204" pitchFamily="34" charset="0"/>
              </a:rPr>
              <a:t> Variables are changed in the Exp Group AND SERVE AS THE FACTOR TESTED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DC01824-0EBB-113D-EECF-EB1D36DCC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VARIABLES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F6B021B-B7CE-9049-789B-5C7051387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u="sng"/>
              <a:t>Independent Variable (I.V.)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 variable being changed in the experiment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 Always in the </a:t>
            </a:r>
            <a:r>
              <a:rPr lang="en-US" altLang="en-US" b="1"/>
              <a:t>X axis</a:t>
            </a:r>
            <a:r>
              <a:rPr lang="en-US" altLang="en-US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u="sng"/>
              <a:t>Dependent Variable (D.V.)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 variable that </a:t>
            </a:r>
            <a:r>
              <a:rPr lang="en-US" altLang="en-US" b="1"/>
              <a:t>responds</a:t>
            </a:r>
            <a:r>
              <a:rPr lang="en-US" altLang="en-US"/>
              <a:t> to the changed independent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The variable being measured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 Always on the </a:t>
            </a:r>
            <a:r>
              <a:rPr lang="en-US" altLang="en-US" b="1"/>
              <a:t>Y axis.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EX: growing plants with different amounts of fertilizer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1E03736-A296-6814-8CE7-3EC854C16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/>
            <a:r>
              <a:rPr lang="en-CA" altLang="en-US" dirty="0">
                <a:solidFill>
                  <a:srgbClr val="FFFF00"/>
                </a:solidFill>
              </a:rPr>
              <a:t>Variable Examples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3BA9C8A-5560-DAD9-7A1A-6AC783819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839200" cy="5257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CA" altLang="en-US" dirty="0"/>
              <a:t>The relationship between drug dosage &amp; frequency / intensity of symptoms</a:t>
            </a:r>
          </a:p>
          <a:p>
            <a:pPr algn="ctr" eaLnBrk="1" hangingPunct="1">
              <a:buFontTx/>
              <a:buNone/>
            </a:pPr>
            <a:r>
              <a:rPr lang="en-CA" altLang="en-US" sz="2800" dirty="0">
                <a:solidFill>
                  <a:srgbClr val="009900"/>
                </a:solidFill>
              </a:rPr>
              <a:t>Independent:  amount of drug administered (dosage)</a:t>
            </a:r>
          </a:p>
          <a:p>
            <a:pPr algn="ctr" eaLnBrk="1" hangingPunct="1">
              <a:buFontTx/>
              <a:buNone/>
            </a:pPr>
            <a:r>
              <a:rPr lang="en-CA" altLang="en-US" sz="2800" dirty="0">
                <a:solidFill>
                  <a:srgbClr val="009900"/>
                </a:solidFill>
              </a:rPr>
              <a:t>Dependent:  Frequency / intensity of symptoms</a:t>
            </a:r>
          </a:p>
          <a:p>
            <a:pPr algn="ctr" eaLnBrk="1" hangingPunct="1"/>
            <a:endParaRPr lang="en-CA" altLang="en-US" sz="2800" dirty="0">
              <a:solidFill>
                <a:srgbClr val="009900"/>
              </a:solidFill>
            </a:endParaRPr>
          </a:p>
          <a:p>
            <a:pPr algn="ctr" eaLnBrk="1" hangingPunct="1">
              <a:buFontTx/>
              <a:buNone/>
            </a:pPr>
            <a:r>
              <a:rPr lang="en-CA" altLang="en-US" dirty="0"/>
              <a:t>The relationship between plant growth rate &amp; duration of light exposure</a:t>
            </a:r>
          </a:p>
          <a:p>
            <a:pPr algn="ctr" eaLnBrk="1" hangingPunct="1">
              <a:buFontTx/>
              <a:buNone/>
            </a:pPr>
            <a:r>
              <a:rPr lang="en-CA" altLang="en-US" sz="2800" dirty="0">
                <a:solidFill>
                  <a:srgbClr val="009900"/>
                </a:solidFill>
              </a:rPr>
              <a:t>Independent:  Amount of time of exposure to light</a:t>
            </a:r>
          </a:p>
          <a:p>
            <a:pPr algn="ctr" eaLnBrk="1" hangingPunct="1">
              <a:buFontTx/>
              <a:buNone/>
            </a:pPr>
            <a:r>
              <a:rPr lang="en-CA" altLang="en-US" sz="2800" dirty="0">
                <a:solidFill>
                  <a:srgbClr val="009900"/>
                </a:solidFill>
              </a:rPr>
              <a:t>Dependent</a:t>
            </a:r>
            <a:r>
              <a:rPr lang="en-CA" altLang="en-US" dirty="0">
                <a:solidFill>
                  <a:srgbClr val="009900"/>
                </a:solidFill>
              </a:rPr>
              <a:t>:  </a:t>
            </a:r>
            <a:r>
              <a:rPr lang="en-CA" altLang="en-US" sz="2800" dirty="0">
                <a:solidFill>
                  <a:srgbClr val="009900"/>
                </a:solidFill>
              </a:rPr>
              <a:t>Plant growth rate</a:t>
            </a:r>
          </a:p>
        </p:txBody>
      </p:sp>
    </p:spTree>
    <p:extLst>
      <p:ext uri="{BB962C8B-B14F-4D97-AF65-F5344CB8AC3E}">
        <p14:creationId xmlns:p14="http://schemas.microsoft.com/office/powerpoint/2010/main" val="213876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6427892-20E9-F649-E324-9AECFE3422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FFFF00"/>
                </a:solidFill>
                <a:latin typeface="Bertram LET" pitchFamily="48" charset="0"/>
              </a:rPr>
              <a:t>Constants and Controls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2A0ED79-B506-0252-2AEE-7CF894A6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534400" cy="16002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+mj-lt"/>
              </a:rPr>
              <a:t>A </a:t>
            </a:r>
            <a:r>
              <a:rPr lang="en-US" altLang="en-US" dirty="0">
                <a:solidFill>
                  <a:srgbClr val="FF0000"/>
                </a:solidFill>
                <a:latin typeface="+mj-lt"/>
              </a:rPr>
              <a:t>constant</a:t>
            </a:r>
            <a:r>
              <a:rPr lang="en-US" altLang="en-US" dirty="0">
                <a:latin typeface="+mj-lt"/>
              </a:rPr>
              <a:t> is a variable that does not change through the entire experiment…a value that remains the same.</a:t>
            </a:r>
          </a:p>
          <a:p>
            <a:pPr eaLnBrk="1" hangingPunct="1">
              <a:buFontTx/>
              <a:buNone/>
            </a:pPr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35844" name="TextBox 7">
            <a:extLst>
              <a:ext uri="{FF2B5EF4-FFF2-40B4-BE49-F238E27FC236}">
                <a16:creationId xmlns:a16="http://schemas.microsoft.com/office/drawing/2014/main" id="{5BA12F1C-2450-84B1-9D38-86F295A04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505200"/>
            <a:ext cx="1295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/>
              <a:t>VS.</a:t>
            </a:r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82B2895D-0BDB-8FA7-F231-275A6C734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8534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>
                <a:latin typeface="+mj-lt"/>
              </a:rPr>
              <a:t>The </a:t>
            </a:r>
            <a:r>
              <a:rPr lang="en-US" altLang="en-US" dirty="0">
                <a:solidFill>
                  <a:srgbClr val="0000FF"/>
                </a:solidFill>
                <a:latin typeface="+mj-lt"/>
              </a:rPr>
              <a:t>CONTROL</a:t>
            </a:r>
            <a:r>
              <a:rPr lang="en-US" altLang="en-US" dirty="0">
                <a:latin typeface="+mj-lt"/>
              </a:rPr>
              <a:t> is the group or condition that is used as the </a:t>
            </a:r>
            <a:r>
              <a:rPr lang="en-US" altLang="en-US" i="1" u="sng" dirty="0">
                <a:latin typeface="+mj-lt"/>
              </a:rPr>
              <a:t>basis for comparison</a:t>
            </a:r>
            <a:r>
              <a:rPr lang="en-US" altLang="en-US" u="sng" dirty="0">
                <a:latin typeface="+mj-lt"/>
              </a:rPr>
              <a:t> </a:t>
            </a:r>
            <a:r>
              <a:rPr lang="en-US" altLang="en-US" dirty="0">
                <a:latin typeface="+mj-lt"/>
              </a:rPr>
              <a:t>for the results of the changes in the independent variable</a:t>
            </a:r>
          </a:p>
        </p:txBody>
      </p:sp>
      <p:pic>
        <p:nvPicPr>
          <p:cNvPr id="35846" name="Picture 1" descr="remote.jpg">
            <a:extLst>
              <a:ext uri="{FF2B5EF4-FFF2-40B4-BE49-F238E27FC236}">
                <a16:creationId xmlns:a16="http://schemas.microsoft.com/office/drawing/2014/main" id="{AACCBA20-3855-633E-377D-0C84011E8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5638800"/>
            <a:ext cx="1247775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2" descr="tortoisehare.gif">
            <a:extLst>
              <a:ext uri="{FF2B5EF4-FFF2-40B4-BE49-F238E27FC236}">
                <a16:creationId xmlns:a16="http://schemas.microsoft.com/office/drawing/2014/main" id="{2E2FC07D-C44E-E881-20F0-A79437E3AC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3524250"/>
            <a:ext cx="20701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181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496F938-16C4-1AB8-6D54-596D0382E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Step 3 Continued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21CDBC3-B1E2-A7F3-C6E1-5581A5799E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560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Scientists try to design experiments that will clearly show whether a particular </a:t>
            </a:r>
            <a:r>
              <a:rPr lang="en-US" altLang="en-US" sz="2800" b="1" dirty="0"/>
              <a:t>VARIABLE</a:t>
            </a:r>
            <a:r>
              <a:rPr lang="en-US" altLang="en-US" sz="2800" dirty="0"/>
              <a:t> caused an observed outcome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IF IT CANNOT BE OBSERVED THEN IT CANNOT BE TESTED!!!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Can we test if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 comet impact killed the dinosaurs?  Why or Why Not?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Sometimes </a:t>
            </a:r>
            <a:r>
              <a:rPr lang="en-US" altLang="en-US" sz="2800" b="1" dirty="0"/>
              <a:t>models</a:t>
            </a:r>
            <a:r>
              <a:rPr lang="en-US" altLang="en-US" sz="2800" dirty="0"/>
              <a:t> are used to represent a real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Used when it is difficult to control all of the variables or not possible to test “the real thing”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6F0F1FC-8B71-D64D-5AC5-0B7BD5113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3555" name="Picture 9">
            <a:extLst>
              <a:ext uri="{FF2B5EF4-FFF2-40B4-BE49-F238E27FC236}">
                <a16:creationId xmlns:a16="http://schemas.microsoft.com/office/drawing/2014/main" id="{4DB0A368-D588-6DD3-698C-4A57E4538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4" t="9091" r="5882" b="61363"/>
          <a:stretch>
            <a:fillRect/>
          </a:stretch>
        </p:blipFill>
        <p:spPr bwMode="auto">
          <a:xfrm>
            <a:off x="228600" y="533400"/>
            <a:ext cx="8458200" cy="568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10">
            <a:extLst>
              <a:ext uri="{FF2B5EF4-FFF2-40B4-BE49-F238E27FC236}">
                <a16:creationId xmlns:a16="http://schemas.microsoft.com/office/drawing/2014/main" id="{E1040BB1-B387-E37B-968D-80D63B917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581025"/>
            <a:ext cx="2573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Variables are not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Changed in C.G.</a:t>
            </a:r>
          </a:p>
        </p:txBody>
      </p:sp>
      <p:sp>
        <p:nvSpPr>
          <p:cNvPr id="23557" name="Text Box 11">
            <a:extLst>
              <a:ext uri="{FF2B5EF4-FFF2-40B4-BE49-F238E27FC236}">
                <a16:creationId xmlns:a16="http://schemas.microsoft.com/office/drawing/2014/main" id="{7E2D2D33-9361-619F-3EDD-AC249DE41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81025"/>
            <a:ext cx="36925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One Variable Changed in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Each Exp. Group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8578A91-5E85-35BC-CE6B-F30F97940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Step 4:  Collect, Organize &amp; Analyze Data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CFB715E-5D39-1490-1C10-1B37259D47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n-US" sz="2800"/>
              <a:t>Data collected from experiments</a:t>
            </a:r>
          </a:p>
          <a:p>
            <a:pPr lvl="1" eaLnBrk="1" hangingPunct="1"/>
            <a:r>
              <a:rPr lang="en-US" altLang="en-US"/>
              <a:t>Data is defined as: recorded observations or measurements (qualitative = description, quantitative = number data)</a:t>
            </a:r>
          </a:p>
          <a:p>
            <a:pPr lvl="1" eaLnBrk="1" hangingPunct="1"/>
            <a:r>
              <a:rPr lang="en-US" altLang="en-US"/>
              <a:t>Based on observations </a:t>
            </a:r>
          </a:p>
          <a:p>
            <a:pPr lvl="1" eaLnBrk="1" hangingPunct="1"/>
            <a:r>
              <a:rPr lang="en-US" altLang="en-US"/>
              <a:t>Utilize tools or senses:  sight, smell, temperature change etc.</a:t>
            </a:r>
          </a:p>
          <a:p>
            <a:pPr eaLnBrk="1" hangingPunct="1"/>
            <a:r>
              <a:rPr lang="en-US" altLang="en-US" sz="2800"/>
              <a:t>Data is organized in tables, charts and graphs so that it can be more easily analyzed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8578A91-5E85-35BC-CE6B-F30F97940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Step 4: 2 Types of data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CFB715E-5D39-1490-1C10-1B37259D47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marL="33619">
              <a:lnSpc>
                <a:spcPts val="3053"/>
              </a:lnSpc>
              <a:spcBef>
                <a:spcPts val="88"/>
              </a:spcBef>
              <a:tabLst>
                <a:tab pos="3529481" algn="l"/>
              </a:tabLst>
            </a:pPr>
            <a:r>
              <a:rPr lang="en-US" sz="3600" b="1" u="sng" spc="-4" dirty="0">
                <a:latin typeface="+mj-lt"/>
                <a:cs typeface="Arial"/>
              </a:rPr>
              <a:t>Quantitative</a:t>
            </a:r>
            <a:r>
              <a:rPr lang="en-US" sz="3600" b="1" u="sng" spc="9" dirty="0">
                <a:latin typeface="+mj-lt"/>
                <a:cs typeface="Arial"/>
              </a:rPr>
              <a:t> </a:t>
            </a:r>
            <a:r>
              <a:rPr lang="en-US" sz="3600" spc="-4" dirty="0">
                <a:latin typeface="+mj-lt"/>
                <a:cs typeface="Arial"/>
              </a:rPr>
              <a:t>data</a:t>
            </a:r>
            <a:r>
              <a:rPr lang="en-US" sz="3600" spc="13" dirty="0">
                <a:latin typeface="+mj-lt"/>
                <a:cs typeface="Arial"/>
              </a:rPr>
              <a:t> - </a:t>
            </a:r>
            <a:r>
              <a:rPr lang="en-US" sz="3600" dirty="0">
                <a:latin typeface="+mj-lt"/>
                <a:cs typeface="Arial"/>
              </a:rPr>
              <a:t>are numbers and are obtained by counting or measuring.</a:t>
            </a:r>
            <a:endParaRPr lang="en-US" sz="3600" baseline="8230" dirty="0">
              <a:latin typeface="+mj-lt"/>
              <a:cs typeface="Arial"/>
            </a:endParaRPr>
          </a:p>
          <a:p>
            <a:pPr eaLnBrk="1" hangingPunct="1"/>
            <a:endParaRPr lang="en-US" sz="3600" spc="-4" dirty="0">
              <a:latin typeface="+mj-lt"/>
              <a:cs typeface="Arial"/>
            </a:endParaRPr>
          </a:p>
          <a:p>
            <a:pPr eaLnBrk="1" hangingPunct="1"/>
            <a:r>
              <a:rPr lang="en-US" sz="3600" b="1" u="sng" spc="-4" dirty="0">
                <a:latin typeface="+mj-lt"/>
                <a:cs typeface="Arial"/>
              </a:rPr>
              <a:t>Qualitative </a:t>
            </a:r>
            <a:r>
              <a:rPr lang="en-US" sz="3600" spc="-4" dirty="0">
                <a:latin typeface="+mj-lt"/>
                <a:cs typeface="Arial"/>
              </a:rPr>
              <a:t>data </a:t>
            </a:r>
            <a:r>
              <a:rPr lang="en-US" sz="3600" dirty="0">
                <a:latin typeface="+mj-lt"/>
                <a:cs typeface="Arial"/>
              </a:rPr>
              <a:t>- </a:t>
            </a:r>
            <a:r>
              <a:rPr lang="en-US" sz="3600" spc="-4" dirty="0">
                <a:latin typeface="+mj-lt"/>
                <a:cs typeface="Arial"/>
              </a:rPr>
              <a:t>descriptions </a:t>
            </a:r>
            <a:r>
              <a:rPr lang="en-US" sz="3600" dirty="0">
                <a:latin typeface="+mj-lt"/>
                <a:cs typeface="Arial"/>
              </a:rPr>
              <a:t>and involve charac</a:t>
            </a:r>
            <a:r>
              <a:rPr lang="en-US" sz="3600" spc="-4" dirty="0">
                <a:latin typeface="+mj-lt"/>
                <a:cs typeface="Arial"/>
              </a:rPr>
              <a:t>t</a:t>
            </a:r>
            <a:r>
              <a:rPr lang="en-US" sz="3600" dirty="0">
                <a:latin typeface="+mj-lt"/>
                <a:cs typeface="Arial"/>
              </a:rPr>
              <a:t>eris</a:t>
            </a:r>
            <a:r>
              <a:rPr lang="en-US" sz="3600" spc="-4" dirty="0">
                <a:latin typeface="+mj-lt"/>
                <a:cs typeface="Arial"/>
              </a:rPr>
              <a:t>t</a:t>
            </a:r>
            <a:r>
              <a:rPr lang="en-US" sz="3600" dirty="0">
                <a:latin typeface="+mj-lt"/>
                <a:cs typeface="Arial"/>
              </a:rPr>
              <a:t>ics </a:t>
            </a:r>
            <a:r>
              <a:rPr lang="en-US" sz="3600" spc="-4" dirty="0">
                <a:latin typeface="+mj-lt"/>
                <a:cs typeface="Arial"/>
              </a:rPr>
              <a:t>that </a:t>
            </a:r>
            <a:r>
              <a:rPr lang="en-US" sz="3600" dirty="0">
                <a:latin typeface="+mj-lt"/>
                <a:cs typeface="Arial"/>
              </a:rPr>
              <a:t>cannot be </a:t>
            </a:r>
            <a:r>
              <a:rPr lang="en-US" sz="3600" spc="-922" dirty="0">
                <a:latin typeface="+mj-lt"/>
                <a:cs typeface="Arial"/>
              </a:rPr>
              <a:t> </a:t>
            </a:r>
            <a:r>
              <a:rPr lang="en-US" sz="3600" spc="-4" dirty="0">
                <a:latin typeface="+mj-lt"/>
                <a:cs typeface="Arial"/>
              </a:rPr>
              <a:t>counted.</a:t>
            </a:r>
            <a:endParaRPr lang="en-US" sz="3600" dirty="0">
              <a:latin typeface="+mj-lt"/>
              <a:cs typeface="Arial"/>
            </a:endParaRPr>
          </a:p>
          <a:p>
            <a:pPr eaLnBrk="1" hangingPunct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7732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37453-9D73-C653-5EDA-D59E3A18A51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02A14-F32B-7FB2-6D0C-EDA7D5A9E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 can state the 6 steps to the scientific method.</a:t>
            </a:r>
          </a:p>
          <a:p>
            <a:pPr>
              <a:defRPr/>
            </a:pPr>
            <a:r>
              <a:rPr lang="en-US" dirty="0"/>
              <a:t>I can explain the 6 steps to the scientific method.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7883" y="762000"/>
            <a:ext cx="3106829" cy="336176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036359" y="992839"/>
            <a:ext cx="4147857" cy="2649071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>
            <a:defPPr>
              <a:defRPr lang="en-US"/>
            </a:defPPr>
            <a:lvl1pPr marL="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06" marR="4483">
              <a:lnSpc>
                <a:spcPct val="99600"/>
              </a:lnSpc>
              <a:spcBef>
                <a:spcPts val="106"/>
              </a:spcBef>
              <a:tabLst>
                <a:tab pos="1888292" algn="l"/>
                <a:tab pos="2738303" algn="l"/>
              </a:tabLst>
            </a:pPr>
            <a:r>
              <a:rPr sz="3706" dirty="0">
                <a:solidFill>
                  <a:srgbClr val="FF0000"/>
                </a:solidFill>
                <a:latin typeface="Arial"/>
                <a:cs typeface="Arial"/>
              </a:rPr>
              <a:t>Example: </a:t>
            </a:r>
            <a:r>
              <a:rPr sz="1941" spc="-4" dirty="0">
                <a:latin typeface="Arial"/>
                <a:cs typeface="Arial"/>
              </a:rPr>
              <a:t>In </a:t>
            </a:r>
            <a:r>
              <a:rPr sz="1941" dirty="0">
                <a:latin typeface="Arial"/>
                <a:cs typeface="Arial"/>
              </a:rPr>
              <a:t>order </a:t>
            </a:r>
            <a:r>
              <a:rPr sz="1941" spc="-4" dirty="0">
                <a:latin typeface="Arial"/>
                <a:cs typeface="Arial"/>
              </a:rPr>
              <a:t>to test the </a:t>
            </a:r>
            <a:r>
              <a:rPr sz="1941" spc="-529" dirty="0">
                <a:latin typeface="Arial"/>
                <a:cs typeface="Arial"/>
              </a:rPr>
              <a:t> </a:t>
            </a:r>
            <a:r>
              <a:rPr sz="1941" spc="-4" dirty="0">
                <a:latin typeface="Arial"/>
                <a:cs typeface="Arial"/>
              </a:rPr>
              <a:t>effectiveness </a:t>
            </a:r>
            <a:r>
              <a:rPr sz="1941" dirty="0">
                <a:latin typeface="Arial"/>
                <a:cs typeface="Arial"/>
              </a:rPr>
              <a:t>of a new vaccine, 50 </a:t>
            </a:r>
            <a:r>
              <a:rPr sz="1941" spc="4" dirty="0">
                <a:latin typeface="Arial"/>
                <a:cs typeface="Arial"/>
              </a:rPr>
              <a:t> </a:t>
            </a:r>
            <a:r>
              <a:rPr sz="1941" spc="-4" dirty="0">
                <a:latin typeface="Arial"/>
                <a:cs typeface="Arial"/>
              </a:rPr>
              <a:t>volunteers </a:t>
            </a:r>
            <a:r>
              <a:rPr sz="1941" dirty="0">
                <a:latin typeface="Arial"/>
                <a:cs typeface="Arial"/>
              </a:rPr>
              <a:t>are </a:t>
            </a:r>
            <a:r>
              <a:rPr sz="1941" spc="-4" dirty="0">
                <a:latin typeface="Arial"/>
                <a:cs typeface="Arial"/>
              </a:rPr>
              <a:t>selected </a:t>
            </a:r>
            <a:r>
              <a:rPr sz="1941" dirty="0">
                <a:latin typeface="Arial"/>
                <a:cs typeface="Arial"/>
              </a:rPr>
              <a:t>and divided </a:t>
            </a:r>
            <a:r>
              <a:rPr sz="1941" spc="4" dirty="0">
                <a:latin typeface="Arial"/>
                <a:cs typeface="Arial"/>
              </a:rPr>
              <a:t> </a:t>
            </a:r>
            <a:r>
              <a:rPr sz="1941" spc="-4" dirty="0">
                <a:latin typeface="Arial"/>
                <a:cs typeface="Arial"/>
              </a:rPr>
              <a:t>into</a:t>
            </a:r>
            <a:r>
              <a:rPr sz="1941" spc="4" dirty="0">
                <a:latin typeface="Arial"/>
                <a:cs typeface="Arial"/>
              </a:rPr>
              <a:t> </a:t>
            </a:r>
            <a:r>
              <a:rPr sz="1941" spc="-4" dirty="0">
                <a:latin typeface="Arial"/>
                <a:cs typeface="Arial"/>
              </a:rPr>
              <a:t>two</a:t>
            </a:r>
            <a:r>
              <a:rPr sz="1941" spc="4" dirty="0">
                <a:latin typeface="Arial"/>
                <a:cs typeface="Arial"/>
              </a:rPr>
              <a:t> </a:t>
            </a:r>
            <a:r>
              <a:rPr sz="1941" dirty="0">
                <a:latin typeface="Arial"/>
                <a:cs typeface="Arial"/>
              </a:rPr>
              <a:t>groups.	</a:t>
            </a:r>
            <a:r>
              <a:rPr sz="1941" spc="-4" dirty="0">
                <a:latin typeface="Arial"/>
                <a:cs typeface="Arial"/>
              </a:rPr>
              <a:t>One </a:t>
            </a:r>
            <a:r>
              <a:rPr sz="1941" dirty="0">
                <a:latin typeface="Arial"/>
                <a:cs typeface="Arial"/>
              </a:rPr>
              <a:t>group will be </a:t>
            </a:r>
            <a:r>
              <a:rPr sz="1941" spc="4" dirty="0">
                <a:latin typeface="Arial"/>
                <a:cs typeface="Arial"/>
              </a:rPr>
              <a:t> </a:t>
            </a:r>
            <a:r>
              <a:rPr sz="1941" spc="-4" dirty="0">
                <a:latin typeface="Arial"/>
                <a:cs typeface="Arial"/>
              </a:rPr>
              <a:t>the control </a:t>
            </a:r>
            <a:r>
              <a:rPr sz="1941" dirty="0">
                <a:latin typeface="Arial"/>
                <a:cs typeface="Arial"/>
              </a:rPr>
              <a:t>group and </a:t>
            </a:r>
            <a:r>
              <a:rPr sz="1941" spc="-4" dirty="0">
                <a:latin typeface="Arial"/>
                <a:cs typeface="Arial"/>
              </a:rPr>
              <a:t>the other </a:t>
            </a:r>
            <a:r>
              <a:rPr sz="1941" dirty="0">
                <a:latin typeface="Arial"/>
                <a:cs typeface="Arial"/>
              </a:rPr>
              <a:t>will be </a:t>
            </a:r>
            <a:r>
              <a:rPr sz="1941" spc="-529" dirty="0">
                <a:latin typeface="Arial"/>
                <a:cs typeface="Arial"/>
              </a:rPr>
              <a:t> </a:t>
            </a:r>
            <a:r>
              <a:rPr sz="1941" spc="-4" dirty="0">
                <a:latin typeface="Arial"/>
                <a:cs typeface="Arial"/>
              </a:rPr>
              <a:t>the</a:t>
            </a:r>
            <a:r>
              <a:rPr sz="1941" spc="13" dirty="0">
                <a:latin typeface="Arial"/>
                <a:cs typeface="Arial"/>
              </a:rPr>
              <a:t> </a:t>
            </a:r>
            <a:r>
              <a:rPr sz="1941" spc="-4" dirty="0">
                <a:latin typeface="Arial"/>
                <a:cs typeface="Arial"/>
              </a:rPr>
              <a:t>experimental</a:t>
            </a:r>
            <a:r>
              <a:rPr sz="1941" spc="13" dirty="0">
                <a:latin typeface="Arial"/>
                <a:cs typeface="Arial"/>
              </a:rPr>
              <a:t> </a:t>
            </a:r>
            <a:r>
              <a:rPr sz="1941" dirty="0">
                <a:latin typeface="Arial"/>
                <a:cs typeface="Arial"/>
              </a:rPr>
              <a:t>group.	</a:t>
            </a:r>
            <a:r>
              <a:rPr sz="1941" spc="-4" dirty="0">
                <a:latin typeface="Arial"/>
                <a:cs typeface="Arial"/>
              </a:rPr>
              <a:t>Both </a:t>
            </a:r>
            <a:r>
              <a:rPr sz="1941" dirty="0">
                <a:latin typeface="Arial"/>
                <a:cs typeface="Arial"/>
              </a:rPr>
              <a:t>groups </a:t>
            </a:r>
            <a:r>
              <a:rPr sz="1941" spc="-525" dirty="0">
                <a:latin typeface="Arial"/>
                <a:cs typeface="Arial"/>
              </a:rPr>
              <a:t> </a:t>
            </a:r>
            <a:r>
              <a:rPr sz="1941" dirty="0">
                <a:latin typeface="Arial"/>
                <a:cs typeface="Arial"/>
              </a:rPr>
              <a:t>are given a pill </a:t>
            </a:r>
            <a:r>
              <a:rPr sz="1941" spc="-4" dirty="0">
                <a:latin typeface="Arial"/>
                <a:cs typeface="Arial"/>
              </a:rPr>
              <a:t>to take that </a:t>
            </a:r>
            <a:r>
              <a:rPr sz="1941" dirty="0">
                <a:latin typeface="Arial"/>
                <a:cs typeface="Arial"/>
              </a:rPr>
              <a:t>is </a:t>
            </a:r>
            <a:r>
              <a:rPr sz="1941" spc="-4" dirty="0">
                <a:latin typeface="Arial"/>
                <a:cs typeface="Arial"/>
              </a:rPr>
              <a:t>identical </a:t>
            </a:r>
            <a:r>
              <a:rPr sz="1941" spc="-529" dirty="0">
                <a:latin typeface="Arial"/>
                <a:cs typeface="Arial"/>
              </a:rPr>
              <a:t> </a:t>
            </a:r>
            <a:r>
              <a:rPr sz="1941" dirty="0">
                <a:latin typeface="Arial"/>
                <a:cs typeface="Arial"/>
              </a:rPr>
              <a:t>in</a:t>
            </a:r>
            <a:r>
              <a:rPr sz="1941" spc="-9" dirty="0">
                <a:latin typeface="Arial"/>
                <a:cs typeface="Arial"/>
              </a:rPr>
              <a:t> </a:t>
            </a:r>
            <a:r>
              <a:rPr sz="1941" dirty="0">
                <a:latin typeface="Arial"/>
                <a:cs typeface="Arial"/>
              </a:rPr>
              <a:t>size,</a:t>
            </a:r>
            <a:r>
              <a:rPr sz="1941" spc="-9" dirty="0">
                <a:latin typeface="Arial"/>
                <a:cs typeface="Arial"/>
              </a:rPr>
              <a:t> </a:t>
            </a:r>
            <a:r>
              <a:rPr sz="1941" dirty="0">
                <a:latin typeface="Arial"/>
                <a:cs typeface="Arial"/>
              </a:rPr>
              <a:t>shape,</a:t>
            </a:r>
            <a:r>
              <a:rPr sz="1941" spc="-9" dirty="0">
                <a:latin typeface="Arial"/>
                <a:cs typeface="Arial"/>
              </a:rPr>
              <a:t> </a:t>
            </a:r>
            <a:r>
              <a:rPr sz="1941" dirty="0">
                <a:latin typeface="Arial"/>
                <a:cs typeface="Arial"/>
              </a:rPr>
              <a:t>color</a:t>
            </a:r>
            <a:r>
              <a:rPr sz="1941" spc="-9" dirty="0">
                <a:latin typeface="Arial"/>
                <a:cs typeface="Arial"/>
              </a:rPr>
              <a:t> </a:t>
            </a:r>
            <a:r>
              <a:rPr sz="1941" dirty="0">
                <a:latin typeface="Arial"/>
                <a:cs typeface="Arial"/>
              </a:rPr>
              <a:t>and</a:t>
            </a:r>
            <a:r>
              <a:rPr sz="1941" spc="-4" dirty="0">
                <a:latin typeface="Arial"/>
                <a:cs typeface="Arial"/>
              </a:rPr>
              <a:t> texture.</a:t>
            </a:r>
            <a:endParaRPr sz="1941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7359" y="4220134"/>
            <a:ext cx="3241862" cy="31824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>
            <a:defPPr>
              <a:defRPr lang="en-US"/>
            </a:defPPr>
            <a:lvl1pPr marL="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06">
              <a:lnSpc>
                <a:spcPct val="100000"/>
              </a:lnSpc>
              <a:spcBef>
                <a:spcPts val="88"/>
              </a:spcBef>
            </a:pP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Describe</a:t>
            </a:r>
            <a:r>
              <a:rPr sz="1941" b="1" spc="-9" dirty="0">
                <a:solidFill>
                  <a:srgbClr val="CB3BAE"/>
                </a:solidFill>
                <a:latin typeface="Arial"/>
                <a:cs typeface="Arial"/>
              </a:rPr>
              <a:t> </a:t>
            </a: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the</a:t>
            </a:r>
            <a:r>
              <a:rPr sz="1941" b="1" spc="-9" dirty="0">
                <a:solidFill>
                  <a:srgbClr val="CB3BAE"/>
                </a:solidFill>
                <a:latin typeface="Arial"/>
                <a:cs typeface="Arial"/>
              </a:rPr>
              <a:t> </a:t>
            </a: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control</a:t>
            </a:r>
            <a:r>
              <a:rPr sz="1941" b="1" spc="-13" dirty="0">
                <a:solidFill>
                  <a:srgbClr val="CB3BAE"/>
                </a:solidFill>
                <a:latin typeface="Arial"/>
                <a:cs typeface="Arial"/>
              </a:rPr>
              <a:t> </a:t>
            </a: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group.</a:t>
            </a:r>
            <a:endParaRPr sz="1941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7360" y="4802840"/>
            <a:ext cx="3927101" cy="31824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>
            <a:defPPr>
              <a:defRPr lang="en-US"/>
            </a:defPPr>
            <a:lvl1pPr marL="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06">
              <a:lnSpc>
                <a:spcPct val="100000"/>
              </a:lnSpc>
              <a:spcBef>
                <a:spcPts val="88"/>
              </a:spcBef>
            </a:pP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Describe the</a:t>
            </a:r>
            <a:r>
              <a:rPr sz="1941" b="1" dirty="0">
                <a:solidFill>
                  <a:srgbClr val="CB3BAE"/>
                </a:solidFill>
                <a:latin typeface="Arial"/>
                <a:cs typeface="Arial"/>
              </a:rPr>
              <a:t> </a:t>
            </a: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experimental group.</a:t>
            </a:r>
            <a:endParaRPr sz="1941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7359" y="5396752"/>
            <a:ext cx="4023472" cy="31824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>
            <a:defPPr>
              <a:defRPr lang="en-US"/>
            </a:defPPr>
            <a:lvl1pPr marL="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06">
              <a:lnSpc>
                <a:spcPct val="100000"/>
              </a:lnSpc>
              <a:spcBef>
                <a:spcPts val="88"/>
              </a:spcBef>
            </a:pP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What</a:t>
            </a:r>
            <a:r>
              <a:rPr sz="1941" b="1" spc="-9" dirty="0">
                <a:solidFill>
                  <a:srgbClr val="CB3BAE"/>
                </a:solidFill>
                <a:latin typeface="Arial"/>
                <a:cs typeface="Arial"/>
              </a:rPr>
              <a:t> </a:t>
            </a: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variables </a:t>
            </a:r>
            <a:r>
              <a:rPr sz="1941" b="1" dirty="0">
                <a:solidFill>
                  <a:srgbClr val="CB3BAE"/>
                </a:solidFill>
                <a:latin typeface="Arial"/>
                <a:cs typeface="Arial"/>
              </a:rPr>
              <a:t>are</a:t>
            </a: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 kept constant?</a:t>
            </a:r>
            <a:endParaRPr sz="1941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7359" y="5990664"/>
            <a:ext cx="3858185" cy="31824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>
            <a:defPPr>
              <a:defRPr lang="en-US"/>
            </a:defPPr>
            <a:lvl1pPr marL="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06">
              <a:lnSpc>
                <a:spcPct val="100000"/>
              </a:lnSpc>
              <a:spcBef>
                <a:spcPts val="88"/>
              </a:spcBef>
            </a:pP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What</a:t>
            </a:r>
            <a:r>
              <a:rPr sz="1941" b="1" spc="-13" dirty="0">
                <a:solidFill>
                  <a:srgbClr val="CB3BAE"/>
                </a:solidFill>
                <a:latin typeface="Arial"/>
                <a:cs typeface="Arial"/>
              </a:rPr>
              <a:t> </a:t>
            </a: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variable is</a:t>
            </a:r>
            <a:r>
              <a:rPr sz="1941" b="1" spc="-9" dirty="0">
                <a:solidFill>
                  <a:srgbClr val="CB3BAE"/>
                </a:solidFill>
                <a:latin typeface="Arial"/>
                <a:cs typeface="Arial"/>
              </a:rPr>
              <a:t> </a:t>
            </a: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being</a:t>
            </a:r>
            <a:r>
              <a:rPr sz="1941" b="1" spc="-9" dirty="0">
                <a:solidFill>
                  <a:srgbClr val="CB3BAE"/>
                </a:solidFill>
                <a:latin typeface="Arial"/>
                <a:cs typeface="Arial"/>
              </a:rPr>
              <a:t> </a:t>
            </a:r>
            <a:r>
              <a:rPr sz="1941" b="1" spc="-4" dirty="0">
                <a:solidFill>
                  <a:srgbClr val="CB3BAE"/>
                </a:solidFill>
                <a:latin typeface="Arial"/>
                <a:cs typeface="Arial"/>
              </a:rPr>
              <a:t>changed?</a:t>
            </a:r>
            <a:endParaRPr sz="1941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38064" y="3951193"/>
            <a:ext cx="4235824" cy="746311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>
            <a:defPPr>
              <a:defRPr lang="en-US"/>
            </a:defPPr>
            <a:lvl1pPr marL="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06" marR="4483">
              <a:lnSpc>
                <a:spcPct val="99500"/>
              </a:lnSpc>
              <a:spcBef>
                <a:spcPts val="97"/>
              </a:spcBef>
            </a:pPr>
            <a:r>
              <a:rPr sz="1588" b="1" dirty="0">
                <a:solidFill>
                  <a:srgbClr val="0000FF"/>
                </a:solidFill>
                <a:latin typeface="Arial"/>
                <a:cs typeface="Arial"/>
              </a:rPr>
              <a:t>Even </a:t>
            </a:r>
            <a:r>
              <a:rPr sz="1588" b="1" spc="-4" dirty="0">
                <a:solidFill>
                  <a:srgbClr val="0000FF"/>
                </a:solidFill>
                <a:latin typeface="Arial"/>
                <a:cs typeface="Arial"/>
              </a:rPr>
              <a:t>though the volunteers </a:t>
            </a:r>
            <a:r>
              <a:rPr sz="1588" b="1" dirty="0">
                <a:solidFill>
                  <a:srgbClr val="0000FF"/>
                </a:solidFill>
                <a:latin typeface="Arial"/>
                <a:cs typeface="Arial"/>
              </a:rPr>
              <a:t>are </a:t>
            </a:r>
            <a:r>
              <a:rPr sz="1588" b="1" spc="-4" dirty="0">
                <a:solidFill>
                  <a:srgbClr val="0000FF"/>
                </a:solidFill>
                <a:latin typeface="Arial"/>
                <a:cs typeface="Arial"/>
              </a:rPr>
              <a:t>given </a:t>
            </a:r>
            <a:r>
              <a:rPr sz="1588" b="1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88" b="1" spc="-4" dirty="0">
                <a:solidFill>
                  <a:srgbClr val="0000FF"/>
                </a:solidFill>
                <a:latin typeface="Arial"/>
                <a:cs typeface="Arial"/>
              </a:rPr>
              <a:t>identical looking pills, the control group will </a:t>
            </a:r>
            <a:r>
              <a:rPr sz="1588" b="1" spc="-432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88" b="1" spc="-4" dirty="0">
                <a:solidFill>
                  <a:srgbClr val="0000FF"/>
                </a:solidFill>
                <a:latin typeface="Arial"/>
                <a:cs typeface="Arial"/>
              </a:rPr>
              <a:t>not actually</a:t>
            </a:r>
            <a:r>
              <a:rPr sz="1588" b="1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88" b="1" spc="-4" dirty="0">
                <a:solidFill>
                  <a:srgbClr val="0000FF"/>
                </a:solidFill>
                <a:latin typeface="Arial"/>
                <a:cs typeface="Arial"/>
              </a:rPr>
              <a:t>receive</a:t>
            </a:r>
            <a:r>
              <a:rPr sz="1588" b="1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88" b="1" spc="-4" dirty="0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sz="1588" b="1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88" b="1" spc="-4" dirty="0">
                <a:solidFill>
                  <a:srgbClr val="0000FF"/>
                </a:solidFill>
                <a:latin typeface="Arial"/>
                <a:cs typeface="Arial"/>
              </a:rPr>
              <a:t>vaccine.</a:t>
            </a:r>
            <a:endParaRPr sz="1588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10418" y="4892487"/>
            <a:ext cx="3408268" cy="26445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>
            <a:defPPr>
              <a:defRPr lang="en-US"/>
            </a:defPPr>
            <a:lvl1pPr marL="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06">
              <a:lnSpc>
                <a:spcPct val="100000"/>
              </a:lnSpc>
              <a:spcBef>
                <a:spcPts val="88"/>
              </a:spcBef>
            </a:pPr>
            <a:r>
              <a:rPr sz="1588" b="1" spc="-4" dirty="0">
                <a:solidFill>
                  <a:srgbClr val="FF0000"/>
                </a:solidFill>
                <a:latin typeface="Arial"/>
                <a:cs typeface="Arial"/>
              </a:rPr>
              <a:t>This group will</a:t>
            </a:r>
            <a:r>
              <a:rPr sz="1588" b="1" spc="-9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88" b="1" spc="-4" dirty="0">
                <a:solidFill>
                  <a:srgbClr val="FF0000"/>
                </a:solidFill>
                <a:latin typeface="Arial"/>
                <a:cs typeface="Arial"/>
              </a:rPr>
              <a:t>receive</a:t>
            </a:r>
            <a:r>
              <a:rPr sz="1588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88" b="1" spc="-4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1588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88" b="1" spc="-4" dirty="0">
                <a:solidFill>
                  <a:srgbClr val="FF0000"/>
                </a:solidFill>
                <a:latin typeface="Arial"/>
                <a:cs typeface="Arial"/>
              </a:rPr>
              <a:t>vaccine.</a:t>
            </a:r>
            <a:endParaRPr sz="1588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77651" y="5430370"/>
            <a:ext cx="3553385" cy="512206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>
            <a:defPPr>
              <a:defRPr lang="en-US"/>
            </a:defPPr>
            <a:lvl1pPr marL="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06" marR="4483">
              <a:lnSpc>
                <a:spcPts val="1853"/>
              </a:lnSpc>
              <a:spcBef>
                <a:spcPts val="193"/>
              </a:spcBef>
            </a:pPr>
            <a:r>
              <a:rPr sz="1588" b="1" spc="-4" dirty="0">
                <a:latin typeface="Arial"/>
                <a:cs typeface="Arial"/>
              </a:rPr>
              <a:t>The size, shape, </a:t>
            </a:r>
            <a:r>
              <a:rPr sz="1588" b="1" spc="-18" dirty="0">
                <a:latin typeface="Arial"/>
                <a:cs typeface="Arial"/>
              </a:rPr>
              <a:t>color,</a:t>
            </a:r>
            <a:r>
              <a:rPr sz="1588" b="1" spc="-4" dirty="0">
                <a:latin typeface="Arial"/>
                <a:cs typeface="Arial"/>
              </a:rPr>
              <a:t> and texture</a:t>
            </a:r>
            <a:r>
              <a:rPr sz="1588" b="1" dirty="0">
                <a:latin typeface="Arial"/>
                <a:cs typeface="Arial"/>
              </a:rPr>
              <a:t> </a:t>
            </a:r>
            <a:r>
              <a:rPr sz="1588" b="1" spc="-4" dirty="0">
                <a:latin typeface="Arial"/>
                <a:cs typeface="Arial"/>
              </a:rPr>
              <a:t>of </a:t>
            </a:r>
            <a:r>
              <a:rPr sz="1588" b="1" spc="-427" dirty="0">
                <a:latin typeface="Arial"/>
                <a:cs typeface="Arial"/>
              </a:rPr>
              <a:t> </a:t>
            </a:r>
            <a:r>
              <a:rPr sz="1588" b="1" spc="-4" dirty="0">
                <a:latin typeface="Arial"/>
                <a:cs typeface="Arial"/>
              </a:rPr>
              <a:t>the pill.</a:t>
            </a:r>
            <a:endParaRPr sz="1588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77651" y="6102723"/>
            <a:ext cx="3406588" cy="666095"/>
          </a:xfrm>
          <a:prstGeom prst="rect">
            <a:avLst/>
          </a:prstGeom>
        </p:spPr>
        <p:txBody>
          <a:bodyPr vert="horz" wrap="square" lIns="0" tIns="24653" rIns="0" bIns="0" rtlCol="0">
            <a:spAutoFit/>
          </a:bodyPr>
          <a:lstStyle>
            <a:defPPr>
              <a:defRPr lang="en-US"/>
            </a:defPPr>
            <a:lvl1pPr marL="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820583" rtl="0" eaLnBrk="1" latinLnBrk="0" hangingPunct="1">
              <a:defRPr sz="1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06" marR="4483">
              <a:lnSpc>
                <a:spcPts val="1853"/>
              </a:lnSpc>
              <a:spcBef>
                <a:spcPts val="194"/>
              </a:spcBef>
            </a:pPr>
            <a:r>
              <a:rPr sz="1588" b="1" spc="-4" dirty="0">
                <a:solidFill>
                  <a:srgbClr val="2BC631"/>
                </a:solidFill>
                <a:latin typeface="Arial"/>
                <a:cs typeface="Arial"/>
              </a:rPr>
              <a:t>Whether or not the pill contains the </a:t>
            </a:r>
            <a:r>
              <a:rPr sz="1588" b="1" spc="-432" dirty="0">
                <a:solidFill>
                  <a:srgbClr val="2BC631"/>
                </a:solidFill>
                <a:latin typeface="Arial"/>
                <a:cs typeface="Arial"/>
              </a:rPr>
              <a:t> </a:t>
            </a:r>
            <a:r>
              <a:rPr sz="1588" b="1" spc="-4" dirty="0">
                <a:solidFill>
                  <a:srgbClr val="2BC631"/>
                </a:solidFill>
                <a:latin typeface="Arial"/>
                <a:cs typeface="Arial"/>
              </a:rPr>
              <a:t>vaccine.</a:t>
            </a:r>
            <a:endParaRPr sz="1588" dirty="0">
              <a:latin typeface="Arial"/>
              <a:cs typeface="Arial"/>
            </a:endParaRPr>
          </a:p>
          <a:p>
            <a:pPr marR="151287" algn="r">
              <a:lnSpc>
                <a:spcPts val="1178"/>
              </a:lnSpc>
            </a:pPr>
            <a:endParaRPr sz="1235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16751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E840F11-83EA-4177-0A07-CC9950FEC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Step 5:  Draw Conclusions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C978F7F-3389-58DB-940A-13EBC5CE2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Scientists decide whether the results of the experiment support a hypothesis.</a:t>
            </a:r>
          </a:p>
          <a:p>
            <a:pPr eaLnBrk="1" hangingPunct="1"/>
            <a:r>
              <a:rPr lang="en-US" altLang="en-US"/>
              <a:t>When the hypothesis is not supported by the tests the scientist must find another explanation for what they have observed</a:t>
            </a:r>
          </a:p>
          <a:p>
            <a:pPr lvl="1" eaLnBrk="1" hangingPunct="1"/>
            <a:r>
              <a:rPr lang="en-US" altLang="en-US"/>
              <a:t>NO EXPERIMENT IS A FAILURE: 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All experiments are observations of real events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BC03C13-3611-6975-A3E5-50FCA2A206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Step 6:  Communicate the Results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7AD6FE3-BDAE-04EA-170F-E838FBA8A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Results must be communicated in the form of a written paper or presentation</a:t>
            </a:r>
          </a:p>
          <a:p>
            <a:pPr eaLnBrk="1" hangingPunct="1"/>
            <a:r>
              <a:rPr lang="en-US" altLang="en-US"/>
              <a:t>Communication helps other scientists performing the same experiments to see if the results of your experiment are the same as their results</a:t>
            </a:r>
          </a:p>
          <a:p>
            <a:pPr lvl="1" eaLnBrk="1" hangingPunct="1"/>
            <a:r>
              <a:rPr lang="en-US" altLang="en-US"/>
              <a:t>Helps people see if results are repeatable!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8A81F78-FA2C-0535-7D0E-DCE6BCC59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Theories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8C8F0DF-CA72-EAD8-F3DF-BE52D7C30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u="sng">
                <a:solidFill>
                  <a:srgbClr val="333333"/>
                </a:solidFill>
                <a:latin typeface="Verdana" panose="020B0604030504040204" pitchFamily="34" charset="0"/>
              </a:rPr>
              <a:t>Theories</a:t>
            </a: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 are explanations for some phenomena based on observation, experimentation, and reasoning.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BASED ON MANY EXPERIMENTS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Experiments that explain a theory MUST be repeatable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You must be able to predict from a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C1EE2D8-9BE6-F4EE-7C1B-C9DEDCF43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LAWS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CC4BC91-0BD3-7A6A-A67D-A2C49933C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u="sng">
                <a:solidFill>
                  <a:srgbClr val="333333"/>
                </a:solidFill>
                <a:latin typeface="Verdana" panose="020B0604030504040204" pitchFamily="34" charset="0"/>
              </a:rPr>
              <a:t>Laws</a:t>
            </a: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 are summaries of many experimental results and observations</a:t>
            </a:r>
          </a:p>
          <a:p>
            <a:pPr eaLnBrk="1" hangingPunct="1"/>
            <a:r>
              <a:rPr lang="en-US" altLang="en-US" i="1">
                <a:solidFill>
                  <a:srgbClr val="333333"/>
                </a:solidFill>
                <a:latin typeface="Verdana" panose="020B0604030504040204" pitchFamily="34" charset="0"/>
              </a:rPr>
              <a:t>Laws are not the same as theories because laws tell only what happens, not why it happens</a:t>
            </a: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35499F6-A93A-AC0B-645D-E91ED9636C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Technology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7302F9D-C1A2-2D1D-030C-448C2FAD3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Technology</a:t>
            </a:r>
            <a:r>
              <a:rPr lang="en-US" altLang="en-US" sz="2800">
                <a:latin typeface="Times New Roman" panose="02020603050405020304" pitchFamily="18" charset="0"/>
              </a:rPr>
              <a:t>:  An application of science to meet the needs of society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engineers, inventors and creative people apply scientific knowledge to build new “things” or tools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new technology can lead to new scientific discoveries  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ex: we could not learn about cells before the invention of the microscope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Question:  How does science lead to new technology and how does technology add to our scientific understanding of the natural world?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E6A9A58-F0C2-BF58-A5EB-E46E5E1E0C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/>
            <a:r>
              <a:rPr lang="en-CA" altLang="en-US" dirty="0">
                <a:solidFill>
                  <a:srgbClr val="FFFF00"/>
                </a:solidFill>
              </a:rPr>
              <a:t>Overview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17623AA-6BAD-A388-94DC-0689F5C51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9075"/>
            <a:ext cx="8229600" cy="49879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CA" altLang="en-US" sz="2800" dirty="0"/>
          </a:p>
          <a:p>
            <a:pPr eaLnBrk="1" hangingPunct="1">
              <a:buFontTx/>
              <a:buNone/>
            </a:pPr>
            <a:endParaRPr lang="en-CA" altLang="en-US" sz="2800" dirty="0"/>
          </a:p>
          <a:p>
            <a:pPr eaLnBrk="1" hangingPunct="1">
              <a:buFontTx/>
              <a:buNone/>
            </a:pPr>
            <a:endParaRPr lang="en-CA" altLang="en-US" sz="2800" dirty="0"/>
          </a:p>
          <a:p>
            <a:pPr eaLnBrk="1" hangingPunct="1">
              <a:buFontTx/>
              <a:buNone/>
            </a:pPr>
            <a:r>
              <a:rPr lang="en-CA" altLang="en-US" sz="2800" dirty="0"/>
              <a:t>What is Science?</a:t>
            </a:r>
          </a:p>
          <a:p>
            <a:pPr eaLnBrk="1" hangingPunct="1"/>
            <a:endParaRPr lang="en-CA" altLang="en-US" sz="900" dirty="0"/>
          </a:p>
          <a:p>
            <a:pPr eaLnBrk="1" hangingPunct="1">
              <a:buFontTx/>
              <a:buNone/>
            </a:pPr>
            <a:r>
              <a:rPr lang="en-CA" altLang="en-US" sz="2800" dirty="0"/>
              <a:t>The Scientific Method</a:t>
            </a:r>
          </a:p>
          <a:p>
            <a:pPr eaLnBrk="1" hangingPunct="1"/>
            <a:endParaRPr lang="en-CA" altLang="en-US" sz="900" dirty="0"/>
          </a:p>
          <a:p>
            <a:pPr eaLnBrk="1" hangingPunct="1">
              <a:buFontTx/>
              <a:buNone/>
            </a:pPr>
            <a:r>
              <a:rPr lang="en-CA" altLang="en-US" sz="2800" dirty="0"/>
              <a:t>From Hypothesis to Theory</a:t>
            </a:r>
          </a:p>
        </p:txBody>
      </p:sp>
      <p:pic>
        <p:nvPicPr>
          <p:cNvPr id="4100" name="Picture 9">
            <a:extLst>
              <a:ext uri="{FF2B5EF4-FFF2-40B4-BE49-F238E27FC236}">
                <a16:creationId xmlns:a16="http://schemas.microsoft.com/office/drawing/2014/main" id="{557EFC75-E9B5-ECE5-AED4-97D745089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0"/>
            <a:ext cx="3371850" cy="3810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240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C8F39AE-F688-F390-28E5-0832F9E4C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/>
            <a:r>
              <a:rPr lang="en-CA" altLang="en-US" dirty="0">
                <a:solidFill>
                  <a:srgbClr val="FFFF00"/>
                </a:solidFill>
              </a:rPr>
              <a:t>Critical Thinking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32CEC2C-A14B-0402-150A-251E4287F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514600"/>
            <a:ext cx="5029200" cy="3429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CA" altLang="en-US" dirty="0"/>
              <a:t>	Using data and facts to make inferences, draw conclusions, solve problems, etc.</a:t>
            </a:r>
          </a:p>
          <a:p>
            <a:pPr algn="ctr" eaLnBrk="1" hangingPunct="1">
              <a:lnSpc>
                <a:spcPct val="90000"/>
              </a:lnSpc>
            </a:pPr>
            <a:endParaRPr lang="en-CA" altLang="en-US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CA" altLang="en-US" dirty="0"/>
              <a:t>	Should be unbiased thought but rarely is</a:t>
            </a:r>
          </a:p>
        </p:txBody>
      </p:sp>
      <p:pic>
        <p:nvPicPr>
          <p:cNvPr id="8196" name="Picture 4" descr="Today's Comic">
            <a:extLst>
              <a:ext uri="{FF2B5EF4-FFF2-40B4-BE49-F238E27FC236}">
                <a16:creationId xmlns:a16="http://schemas.microsoft.com/office/drawing/2014/main" id="{99254F1D-2D62-010A-0123-8CA28DA43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19350"/>
            <a:ext cx="3633788" cy="42862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62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9E65BB0-E56B-D6E3-2A63-925A1CAD6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What is Science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CE482C9-00ED-8502-BD57-569DA894E5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SCIENCE IS…..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 way in which answers related to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NATURAL</a:t>
            </a:r>
            <a:r>
              <a:rPr lang="en-US" altLang="en-US" sz="2800">
                <a:latin typeface="Times New Roman" panose="02020603050405020304" pitchFamily="18" charset="0"/>
              </a:rPr>
              <a:t> events are proposed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 way in which people can learn and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UNDERSTAND</a:t>
            </a:r>
            <a:r>
              <a:rPr lang="en-US" altLang="en-US" sz="2800">
                <a:latin typeface="Times New Roman" panose="02020603050405020304" pitchFamily="18" charset="0"/>
              </a:rPr>
              <a:t> events in the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NATURAL WORLD</a:t>
            </a:r>
            <a:r>
              <a:rPr lang="en-US" altLang="en-US" sz="28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based on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OBSERVABLE EVENTS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 study of the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NATURAL WORLD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 method of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DISCOVERY</a:t>
            </a:r>
            <a:r>
              <a:rPr lang="en-US" altLang="en-US" sz="2800">
                <a:latin typeface="Times New Roman" panose="02020603050405020304" pitchFamily="18" charset="0"/>
              </a:rPr>
              <a:t> and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UNDERSTANDING</a:t>
            </a:r>
            <a:r>
              <a:rPr lang="en-US" altLang="en-US" sz="2800">
                <a:latin typeface="Times New Roman" panose="02020603050405020304" pitchFamily="18" charset="0"/>
              </a:rPr>
              <a:t> by using a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PROBLEM SOLVING</a:t>
            </a:r>
            <a:r>
              <a:rPr lang="en-US" altLang="en-US" sz="2800">
                <a:latin typeface="Times New Roman" panose="02020603050405020304" pitchFamily="18" charset="0"/>
              </a:rPr>
              <a:t> process called the????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6D2E2-8685-84A8-ADC6-6A8A918EF7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Scientific Method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DDE469E-1408-50FB-4D1D-4FEAADE719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u="sng" dirty="0"/>
              <a:t>Scientific Method</a:t>
            </a:r>
            <a:r>
              <a:rPr lang="en-US" altLang="en-US" dirty="0"/>
              <a:t> - A series of steps scientists use to answer questions and solve problems. An organized plan for gathering, organizing, and communicating information.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9C0DD83-FCC4-F45B-AF0C-E580C15121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6 Steps to the Scientific Method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754862B-23E4-9494-E1F8-0B43F688D7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 Ask a Question</a:t>
            </a:r>
          </a:p>
          <a:p>
            <a:pPr eaLnBrk="1" hangingPunct="1"/>
            <a:r>
              <a:rPr lang="en-US" altLang="en-US"/>
              <a:t>2.  Form a hypothesis</a:t>
            </a:r>
          </a:p>
          <a:p>
            <a:pPr eaLnBrk="1" hangingPunct="1"/>
            <a:r>
              <a:rPr lang="en-US" altLang="en-US"/>
              <a:t>3.  Test the hypothesis</a:t>
            </a:r>
          </a:p>
          <a:p>
            <a:pPr eaLnBrk="1" hangingPunct="1"/>
            <a:r>
              <a:rPr lang="en-US" altLang="en-US"/>
              <a:t>4.  Analyze the Data. Collect, Organize and</a:t>
            </a:r>
          </a:p>
          <a:p>
            <a:pPr eaLnBrk="1" hangingPunct="1"/>
            <a:r>
              <a:rPr lang="en-US" altLang="en-US"/>
              <a:t>5.  Draw Conclusions</a:t>
            </a:r>
          </a:p>
          <a:p>
            <a:pPr eaLnBrk="1" hangingPunct="1"/>
            <a:r>
              <a:rPr lang="en-US" altLang="en-US"/>
              <a:t>6.  Communicate the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9FEF470-198B-2F41-83B6-1335184CD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FFFF00"/>
                </a:solidFill>
              </a:rPr>
              <a:t>Step 1: Ask a Question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C9E29DE-657D-B59E-2070-E4C92EF59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/>
              <a:t>Ask a question from our observations</a:t>
            </a:r>
          </a:p>
          <a:p>
            <a:pPr eaLnBrk="1" hangingPunct="1"/>
            <a:r>
              <a:rPr lang="en-US" altLang="en-US" b="1" u="sng"/>
              <a:t>Observation</a:t>
            </a:r>
            <a:r>
              <a:rPr lang="en-US" altLang="en-US"/>
              <a:t> – Use of the senses to gather information.</a:t>
            </a:r>
          </a:p>
          <a:p>
            <a:pPr lvl="1" eaLnBrk="1" hangingPunct="1"/>
            <a:r>
              <a:rPr lang="en-US" altLang="en-US"/>
              <a:t>Sight, Smell, Touch etc.</a:t>
            </a:r>
          </a:p>
          <a:p>
            <a:pPr eaLnBrk="1" hangingPunct="1"/>
            <a:r>
              <a:rPr lang="en-US" altLang="en-US"/>
              <a:t>Observations of natural events usually raise a question</a:t>
            </a:r>
          </a:p>
          <a:p>
            <a:pPr lvl="1" eaLnBrk="1" hangingPunct="1"/>
            <a:r>
              <a:rPr lang="en-US" altLang="en-US"/>
              <a:t>Why did the water rise when the candle went out?</a:t>
            </a:r>
          </a:p>
          <a:p>
            <a:pPr lvl="1" eaLnBrk="1" hangingPunct="1"/>
            <a:r>
              <a:rPr lang="en-US" altLang="en-US"/>
              <a:t>Research is usually done to help find out more about the question raised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91A097F-7755-1399-9096-CA384F738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9100" y="519548"/>
            <a:ext cx="8267700" cy="11430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FFFF00"/>
                </a:solidFill>
                <a:latin typeface="Bertram LET" pitchFamily="48" charset="0"/>
              </a:rPr>
              <a:t>The Observation starts it all…</a:t>
            </a:r>
          </a:p>
        </p:txBody>
      </p:sp>
      <p:sp>
        <p:nvSpPr>
          <p:cNvPr id="23555" name="TextBox 1">
            <a:extLst>
              <a:ext uri="{FF2B5EF4-FFF2-40B4-BE49-F238E27FC236}">
                <a16:creationId xmlns:a16="http://schemas.microsoft.com/office/drawing/2014/main" id="{F97F5AEE-734F-33FE-F1CE-6CDFDAF49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04654"/>
            <a:ext cx="4038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 Narrow" panose="020B0606020202030204" pitchFamily="34" charset="0"/>
              </a:rPr>
              <a:t>An observation is a </a:t>
            </a:r>
            <a:r>
              <a:rPr lang="en-US" altLang="en-US" sz="3600" dirty="0">
                <a:solidFill>
                  <a:srgbClr val="0000FF"/>
                </a:solidFill>
                <a:latin typeface="Arial Narrow" panose="020B0606020202030204" pitchFamily="34" charset="0"/>
              </a:rPr>
              <a:t>visible</a:t>
            </a:r>
            <a:r>
              <a:rPr lang="en-US" altLang="en-US" sz="3600" dirty="0">
                <a:latin typeface="Arial Narrow" panose="020B0606020202030204" pitchFamily="34" charset="0"/>
              </a:rPr>
              <a:t> or </a:t>
            </a:r>
            <a:r>
              <a:rPr lang="en-US" altLang="en-US" sz="3600" dirty="0">
                <a:solidFill>
                  <a:srgbClr val="0000FF"/>
                </a:solidFill>
                <a:latin typeface="Arial Narrow" panose="020B0606020202030204" pitchFamily="34" charset="0"/>
              </a:rPr>
              <a:t>provable</a:t>
            </a:r>
            <a:r>
              <a:rPr lang="en-US" altLang="en-US" sz="3600" dirty="0">
                <a:latin typeface="Arial Narrow" panose="020B0606020202030204" pitchFamily="34" charset="0"/>
              </a:rPr>
              <a:t> fact or occurrence</a:t>
            </a:r>
            <a:endParaRPr lang="en-US" altLang="en-US" sz="3600" dirty="0"/>
          </a:p>
        </p:txBody>
      </p:sp>
      <p:sp>
        <p:nvSpPr>
          <p:cNvPr id="23556" name="TextBox 2">
            <a:extLst>
              <a:ext uri="{FF2B5EF4-FFF2-40B4-BE49-F238E27FC236}">
                <a16:creationId xmlns:a16="http://schemas.microsoft.com/office/drawing/2014/main" id="{94307FFD-78DA-CA33-1071-E0DA6EB53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452454"/>
            <a:ext cx="1295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/>
              <a:t>VS.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390DDB-CFFF-D791-F13A-DB19BE50E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51325"/>
            <a:ext cx="44958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Arial Narrow" panose="020B0606020202030204" pitchFamily="34" charset="0"/>
              </a:rPr>
              <a:t>An </a:t>
            </a:r>
            <a:r>
              <a:rPr lang="en-US" altLang="en-US">
                <a:solidFill>
                  <a:srgbClr val="FF0000"/>
                </a:solidFill>
                <a:latin typeface="Arial Narrow" panose="020B0606020202030204" pitchFamily="34" charset="0"/>
              </a:rPr>
              <a:t>inference </a:t>
            </a:r>
            <a:r>
              <a:rPr lang="en-US" altLang="en-US">
                <a:latin typeface="Arial Narrow" panose="020B0606020202030204" pitchFamily="34" charset="0"/>
              </a:rPr>
              <a:t>is, </a:t>
            </a:r>
            <a:r>
              <a:rPr lang="ja-JP" altLang="en-US">
                <a:latin typeface="Arial Narrow" panose="020B0606020202030204" pitchFamily="34" charset="0"/>
              </a:rPr>
              <a:t>“</a:t>
            </a:r>
            <a:r>
              <a:rPr lang="en-US" altLang="ja-JP">
                <a:latin typeface="Arial Narrow" panose="020B0606020202030204" pitchFamily="34" charset="0"/>
              </a:rPr>
              <a:t>the act of reasoning from factual knowledge or evidence.</a:t>
            </a:r>
            <a:r>
              <a:rPr lang="ja-JP" altLang="en-US">
                <a:latin typeface="Arial Narrow" panose="020B0606020202030204" pitchFamily="34" charset="0"/>
              </a:rPr>
              <a:t>”</a:t>
            </a:r>
            <a:r>
              <a:rPr lang="en-US" altLang="ja-JP">
                <a:latin typeface="Arial Narrow" panose="020B0606020202030204" pitchFamily="34" charset="0"/>
              </a:rPr>
              <a:t>  This is your opinion drawn on the observations you have made.</a:t>
            </a:r>
            <a:endParaRPr lang="en-US" altLang="en-US">
              <a:latin typeface="Arial Narrow" panose="020B0606020202030204" pitchFamily="34" charset="0"/>
            </a:endParaRPr>
          </a:p>
        </p:txBody>
      </p:sp>
      <p:pic>
        <p:nvPicPr>
          <p:cNvPr id="23558" name="Picture 9" descr="Cartoon_Eye_by_janab93.jpg">
            <a:extLst>
              <a:ext uri="{FF2B5EF4-FFF2-40B4-BE49-F238E27FC236}">
                <a16:creationId xmlns:a16="http://schemas.microsoft.com/office/drawing/2014/main" id="{F1894C9B-084A-4814-339D-5AC4155B3A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76054"/>
            <a:ext cx="2514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thinking-cartoon12.png">
            <a:extLst>
              <a:ext uri="{FF2B5EF4-FFF2-40B4-BE49-F238E27FC236}">
                <a16:creationId xmlns:a16="http://schemas.microsoft.com/office/drawing/2014/main" id="{B8DD04E3-0B81-9141-C5B9-B510B784A4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443054"/>
            <a:ext cx="21717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50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676</TotalTime>
  <Words>1300</Words>
  <Application>Microsoft Office PowerPoint</Application>
  <PresentationFormat>On-screen Show (4:3)</PresentationFormat>
  <Paragraphs>152</Paragraphs>
  <Slides>25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 Black</vt:lpstr>
      <vt:lpstr>Arial Narrow</vt:lpstr>
      <vt:lpstr>Bertram LET</vt:lpstr>
      <vt:lpstr>Comic Sans MS</vt:lpstr>
      <vt:lpstr>Times New Roman</vt:lpstr>
      <vt:lpstr>Verdana</vt:lpstr>
      <vt:lpstr>Wingdings</vt:lpstr>
      <vt:lpstr>Pixel</vt:lpstr>
      <vt:lpstr>The Nature of Science and The Scientific Method</vt:lpstr>
      <vt:lpstr>Learning Objectives</vt:lpstr>
      <vt:lpstr>Overview</vt:lpstr>
      <vt:lpstr>Critical Thinking</vt:lpstr>
      <vt:lpstr>What is Science</vt:lpstr>
      <vt:lpstr>Scientific Method</vt:lpstr>
      <vt:lpstr>6 Steps to the Scientific Method</vt:lpstr>
      <vt:lpstr>Step 1: Ask a Question</vt:lpstr>
      <vt:lpstr>The Observation starts it all…</vt:lpstr>
      <vt:lpstr>Step 2: Form A Hypothesis</vt:lpstr>
      <vt:lpstr>Step 2: Form a Hypothesis Example</vt:lpstr>
      <vt:lpstr>Step 3: Test the Hypothesis</vt:lpstr>
      <vt:lpstr>VARIABLES</vt:lpstr>
      <vt:lpstr>Variable Examples</vt:lpstr>
      <vt:lpstr>Constants and Controls</vt:lpstr>
      <vt:lpstr>Step 3 Continued</vt:lpstr>
      <vt:lpstr>PowerPoint Presentation</vt:lpstr>
      <vt:lpstr>Step 4:  Collect, Organize &amp; Analyze Data</vt:lpstr>
      <vt:lpstr>Step 4: 2 Types of data</vt:lpstr>
      <vt:lpstr>PowerPoint Presentation</vt:lpstr>
      <vt:lpstr>Step 5:  Draw Conclusions</vt:lpstr>
      <vt:lpstr>Step 6:  Communicate the Results</vt:lpstr>
      <vt:lpstr>Theories</vt:lpstr>
      <vt:lpstr>LAWS</vt:lpstr>
      <vt:lpstr>Technology</vt:lpstr>
    </vt:vector>
  </TitlesOfParts>
  <Company>Stephen Ratzel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Method</dc:title>
  <dc:creator>Stephen Ratzel</dc:creator>
  <cp:lastModifiedBy>Berger, Jerry</cp:lastModifiedBy>
  <cp:revision>38</cp:revision>
  <cp:lastPrinted>2009-08-24T23:14:23Z</cp:lastPrinted>
  <dcterms:created xsi:type="dcterms:W3CDTF">2008-09-01T15:44:52Z</dcterms:created>
  <dcterms:modified xsi:type="dcterms:W3CDTF">2023-08-29T00:18:48Z</dcterms:modified>
</cp:coreProperties>
</file>